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3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93" r:id="rId15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58" Type="http://schemas.openxmlformats.org/officeDocument/2006/relationships/slide" Target="slides/slide3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3" name="Shape 9423"/>
        <p:cNvGrpSpPr/>
        <p:nvPr/>
      </p:nvGrpSpPr>
      <p:grpSpPr>
        <a:xfrm>
          <a:off x="0" y="0"/>
          <a:ext cx="0" cy="0"/>
          <a:chOff x="0" y="0"/>
          <a:chExt cx="0" cy="0"/>
        </a:xfrm>
      </p:grpSpPr>
      <p:sp>
        <p:nvSpPr>
          <p:cNvPr id="9424" name="Google Shape;9424;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425" name="Google Shape;9425;p38: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426" name="Google Shape;9426;p38: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427" name="Google Shape;9427;p38:notes"/>
          <p:cNvSpPr/>
          <p:nvPr>
            <p:ph idx="2" type="sldImg"/>
          </p:nvPr>
        </p:nvSpPr>
        <p:spPr>
          <a:xfrm>
            <a:off x="1143000" y="687388"/>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28" name="Google Shape;9428;p38:notes"/>
          <p:cNvSpPr txBox="1"/>
          <p:nvPr>
            <p:ph idx="1" type="body"/>
          </p:nvPr>
        </p:nvSpPr>
        <p:spPr>
          <a:xfrm>
            <a:off x="685800" y="4343400"/>
            <a:ext cx="5486400" cy="41132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NPROVS runs every day</a:t>
            </a:r>
            <a:endParaRPr/>
          </a:p>
          <a:p>
            <a:pPr indent="0" lvl="0" marL="0" rtl="0" algn="l">
              <a:spcBef>
                <a:spcPts val="0"/>
              </a:spcBef>
              <a:spcAft>
                <a:spcPts val="0"/>
              </a:spcAft>
              <a:buNone/>
            </a:pPr>
            <a:r>
              <a:rPr lang="en-US">
                <a:latin typeface="Arial"/>
                <a:ea typeface="Arial"/>
                <a:cs typeface="Arial"/>
                <a:sym typeface="Arial"/>
              </a:rPr>
              <a:t>Latest achievement is the inclusion of COSMIC (NCAR) product suite</a:t>
            </a:r>
            <a:endParaRPr/>
          </a:p>
          <a:p>
            <a:pPr indent="0" lvl="0" marL="0" rtl="0" algn="l">
              <a:spcBef>
                <a:spcPts val="0"/>
              </a:spcBef>
              <a:spcAft>
                <a:spcPts val="0"/>
              </a:spcAft>
              <a:buNone/>
            </a:pPr>
            <a:r>
              <a:rPr lang="en-US">
                <a:latin typeface="Arial"/>
                <a:ea typeface="Arial"/>
                <a:cs typeface="Arial"/>
                <a:sym typeface="Arial"/>
              </a:rPr>
              <a:t>Plan is to designate COSMIC as ground truth, incorporate respective center products (including guess) and maybe derive a product of our own that is NWP independent, </a:t>
            </a:r>
            <a:endParaRPr/>
          </a:p>
          <a:p>
            <a:pPr indent="0" lvl="0" marL="0" rtl="0" algn="l">
              <a:spcBef>
                <a:spcPts val="0"/>
              </a:spcBef>
              <a:spcAft>
                <a:spcPts val="0"/>
              </a:spcAft>
              <a:buNone/>
            </a:pPr>
            <a:r>
              <a:rPr lang="en-US">
                <a:latin typeface="Arial"/>
                <a:ea typeface="Arial"/>
                <a:cs typeface="Arial"/>
                <a:sym typeface="Arial"/>
              </a:rPr>
              <a:t>EDGE includes tropopause validation option,  but currently not exercised </a:t>
            </a:r>
            <a:endParaRPr/>
          </a:p>
          <a:p>
            <a:pPr indent="0" lvl="0" marL="0" rtl="0" algn="l">
              <a:spcBef>
                <a:spcPts val="0"/>
              </a:spcBef>
              <a:spcAft>
                <a:spcPts val="0"/>
              </a:spcAft>
              <a:buNone/>
            </a:pPr>
            <a:r>
              <a:rPr lang="en-US">
                <a:latin typeface="Arial"/>
                <a:ea typeface="Arial"/>
                <a:cs typeface="Arial"/>
                <a:sym typeface="Arial"/>
              </a:rPr>
              <a:t>We also plan back processing for past COSMIC and CHAMP eras (I’m sure Ben can significantly reduce our work effort in this area … )</a:t>
            </a:r>
            <a:endParaRPr/>
          </a:p>
          <a:p>
            <a:pPr indent="0" lvl="0" marL="0" rtl="0" algn="l">
              <a:spcBef>
                <a:spcPts val="0"/>
              </a:spcBef>
              <a:spcAft>
                <a:spcPts val="0"/>
              </a:spcAft>
              <a:buNone/>
            </a:pPr>
            <a:r>
              <a:rPr lang="en-US">
                <a:latin typeface="Arial"/>
                <a:ea typeface="Arial"/>
                <a:cs typeface="Arial"/>
                <a:sym typeface="Arial"/>
              </a:rPr>
              <a:t>What about MetOp GRAS?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notesSlide" Target="../notesSlides/notesSlide38.xml"/><Relationship Id="rId3" Type="http://schemas.openxmlformats.org/officeDocument/2006/relationships/image" Target="../media/image205.jpg"/><Relationship Id="rId4" Type="http://schemas.openxmlformats.org/officeDocument/2006/relationships/image" Target="../media/image200.png"/><Relationship Id="rId5" Type="http://schemas.openxmlformats.org/officeDocument/2006/relationships/image" Target="../media/image201.png"/><Relationship Id="rId6" Type="http://schemas.openxmlformats.org/officeDocument/2006/relationships/image" Target="../media/image202.png"/><Relationship Id="rId7" Type="http://schemas.openxmlformats.org/officeDocument/2006/relationships/image" Target="../media/image203.png"/></Relationships>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9" name="Shape 9429"/>
        <p:cNvGrpSpPr/>
        <p:nvPr/>
      </p:nvGrpSpPr>
      <p:grpSpPr>
        <a:xfrm>
          <a:off x="0" y="0"/>
          <a:ext cx="0" cy="0"/>
          <a:chOff x="0" y="0"/>
          <a:chExt cx="0" cy="0"/>
        </a:xfrm>
      </p:grpSpPr>
      <p:cxnSp>
        <p:nvCxnSpPr>
          <p:cNvPr id="9430" name="Google Shape;9430;p1468"/>
          <p:cNvCxnSpPr/>
          <p:nvPr/>
        </p:nvCxnSpPr>
        <p:spPr>
          <a:xfrm>
            <a:off x="6324600" y="2133600"/>
            <a:ext cx="0" cy="0"/>
          </a:xfrm>
          <a:prstGeom prst="straightConnector1">
            <a:avLst/>
          </a:prstGeom>
          <a:noFill/>
          <a:ln cap="flat" cmpd="sng" w="9525">
            <a:solidFill>
              <a:schemeClr val="dk1"/>
            </a:solidFill>
            <a:prstDash val="solid"/>
            <a:round/>
            <a:headEnd len="med" w="med" type="none"/>
            <a:tailEnd len="med" w="med" type="triangle"/>
          </a:ln>
        </p:spPr>
      </p:cxnSp>
      <p:pic>
        <p:nvPicPr>
          <p:cNvPr id="9431" name="Google Shape;9431;p1468"/>
          <p:cNvPicPr preferRelativeResize="0"/>
          <p:nvPr/>
        </p:nvPicPr>
        <p:blipFill rotWithShape="1">
          <a:blip r:embed="rId3">
            <a:alphaModFix/>
          </a:blip>
          <a:srcRect b="0" l="0" r="0" t="0"/>
          <a:stretch/>
        </p:blipFill>
        <p:spPr>
          <a:xfrm>
            <a:off x="5262563" y="4114800"/>
            <a:ext cx="3652837" cy="2590800"/>
          </a:xfrm>
          <a:prstGeom prst="rect">
            <a:avLst/>
          </a:prstGeom>
          <a:noFill/>
          <a:ln>
            <a:noFill/>
          </a:ln>
        </p:spPr>
      </p:pic>
      <p:pic>
        <p:nvPicPr>
          <p:cNvPr id="9432" name="Google Shape;9432;p1468"/>
          <p:cNvPicPr preferRelativeResize="0"/>
          <p:nvPr/>
        </p:nvPicPr>
        <p:blipFill rotWithShape="1">
          <a:blip r:embed="rId4">
            <a:alphaModFix/>
          </a:blip>
          <a:srcRect b="0" l="0" r="0" t="0"/>
          <a:stretch/>
        </p:blipFill>
        <p:spPr>
          <a:xfrm>
            <a:off x="0" y="1219200"/>
            <a:ext cx="4191000" cy="3200400"/>
          </a:xfrm>
          <a:prstGeom prst="rect">
            <a:avLst/>
          </a:prstGeom>
          <a:noFill/>
          <a:ln>
            <a:noFill/>
          </a:ln>
        </p:spPr>
      </p:pic>
      <p:cxnSp>
        <p:nvCxnSpPr>
          <p:cNvPr id="9433" name="Google Shape;9433;p1468"/>
          <p:cNvCxnSpPr/>
          <p:nvPr/>
        </p:nvCxnSpPr>
        <p:spPr>
          <a:xfrm>
            <a:off x="1752600" y="1828800"/>
            <a:ext cx="533400" cy="1143000"/>
          </a:xfrm>
          <a:prstGeom prst="straightConnector1">
            <a:avLst/>
          </a:prstGeom>
          <a:noFill/>
          <a:ln cap="flat" cmpd="sng" w="12700">
            <a:solidFill>
              <a:schemeClr val="dk1"/>
            </a:solidFill>
            <a:prstDash val="solid"/>
            <a:round/>
            <a:headEnd len="med" w="med" type="none"/>
            <a:tailEnd len="med" w="med" type="triangle"/>
          </a:ln>
        </p:spPr>
      </p:cxnSp>
      <p:cxnSp>
        <p:nvCxnSpPr>
          <p:cNvPr id="9434" name="Google Shape;9434;p1468"/>
          <p:cNvCxnSpPr/>
          <p:nvPr/>
        </p:nvCxnSpPr>
        <p:spPr>
          <a:xfrm>
            <a:off x="1981200" y="1828800"/>
            <a:ext cx="3200400" cy="2438400"/>
          </a:xfrm>
          <a:prstGeom prst="straightConnector1">
            <a:avLst/>
          </a:prstGeom>
          <a:noFill/>
          <a:ln cap="flat" cmpd="sng" w="12700">
            <a:solidFill>
              <a:schemeClr val="dk1"/>
            </a:solidFill>
            <a:prstDash val="solid"/>
            <a:round/>
            <a:headEnd len="med" w="med" type="none"/>
            <a:tailEnd len="med" w="med" type="triangle"/>
          </a:ln>
        </p:spPr>
      </p:cxnSp>
      <p:pic>
        <p:nvPicPr>
          <p:cNvPr id="9435" name="Google Shape;9435;p1468"/>
          <p:cNvPicPr preferRelativeResize="0"/>
          <p:nvPr/>
        </p:nvPicPr>
        <p:blipFill rotWithShape="1">
          <a:blip r:embed="rId5">
            <a:alphaModFix/>
          </a:blip>
          <a:srcRect b="0" l="0" r="0" t="0"/>
          <a:stretch/>
        </p:blipFill>
        <p:spPr>
          <a:xfrm rot="-546420">
            <a:off x="247650" y="4481513"/>
            <a:ext cx="2351088" cy="2108200"/>
          </a:xfrm>
          <a:prstGeom prst="rect">
            <a:avLst/>
          </a:prstGeom>
          <a:noFill/>
          <a:ln>
            <a:noFill/>
          </a:ln>
        </p:spPr>
      </p:pic>
      <p:pic>
        <p:nvPicPr>
          <p:cNvPr id="9436" name="Google Shape;9436;p1468"/>
          <p:cNvPicPr preferRelativeResize="0"/>
          <p:nvPr/>
        </p:nvPicPr>
        <p:blipFill rotWithShape="1">
          <a:blip r:embed="rId6">
            <a:alphaModFix/>
          </a:blip>
          <a:srcRect b="0" l="0" r="0" t="0"/>
          <a:stretch/>
        </p:blipFill>
        <p:spPr>
          <a:xfrm rot="-569595">
            <a:off x="2771775" y="4246563"/>
            <a:ext cx="2244725" cy="1925637"/>
          </a:xfrm>
          <a:prstGeom prst="rect">
            <a:avLst/>
          </a:prstGeom>
          <a:noFill/>
          <a:ln>
            <a:noFill/>
          </a:ln>
        </p:spPr>
      </p:pic>
      <p:cxnSp>
        <p:nvCxnSpPr>
          <p:cNvPr id="9437" name="Google Shape;9437;p1468"/>
          <p:cNvCxnSpPr/>
          <p:nvPr/>
        </p:nvCxnSpPr>
        <p:spPr>
          <a:xfrm flipH="1">
            <a:off x="1143000" y="1828800"/>
            <a:ext cx="457200" cy="2743200"/>
          </a:xfrm>
          <a:prstGeom prst="straightConnector1">
            <a:avLst/>
          </a:prstGeom>
          <a:noFill/>
          <a:ln cap="flat" cmpd="sng" w="12700">
            <a:solidFill>
              <a:schemeClr val="dk1"/>
            </a:solidFill>
            <a:prstDash val="solid"/>
            <a:round/>
            <a:headEnd len="med" w="med" type="none"/>
            <a:tailEnd len="med" w="med" type="triangle"/>
          </a:ln>
        </p:spPr>
      </p:cxnSp>
      <p:cxnSp>
        <p:nvCxnSpPr>
          <p:cNvPr id="9438" name="Google Shape;9438;p1468"/>
          <p:cNvCxnSpPr/>
          <p:nvPr/>
        </p:nvCxnSpPr>
        <p:spPr>
          <a:xfrm flipH="1" rot="10800000">
            <a:off x="1066800" y="5334000"/>
            <a:ext cx="2438400" cy="152400"/>
          </a:xfrm>
          <a:prstGeom prst="straightConnector1">
            <a:avLst/>
          </a:prstGeom>
          <a:noFill/>
          <a:ln cap="flat" cmpd="sng" w="12700">
            <a:solidFill>
              <a:schemeClr val="dk1"/>
            </a:solidFill>
            <a:prstDash val="solid"/>
            <a:round/>
            <a:headEnd len="med" w="med" type="none"/>
            <a:tailEnd len="med" w="med" type="triangle"/>
          </a:ln>
        </p:spPr>
      </p:cxnSp>
      <p:sp>
        <p:nvSpPr>
          <p:cNvPr id="9439" name="Google Shape;9439;p1468"/>
          <p:cNvSpPr txBox="1"/>
          <p:nvPr/>
        </p:nvSpPr>
        <p:spPr>
          <a:xfrm>
            <a:off x="2330450" y="3903663"/>
            <a:ext cx="109855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2400"/>
              <a:buFont typeface="Arial"/>
              <a:buNone/>
            </a:pPr>
            <a:r>
              <a:rPr b="1" i="0" lang="en-US" sz="2400" u="none" cap="none" strike="noStrike">
                <a:solidFill>
                  <a:srgbClr val="FF3300"/>
                </a:solidFill>
                <a:latin typeface="Arial"/>
                <a:ea typeface="Arial"/>
                <a:cs typeface="Arial"/>
                <a:sym typeface="Arial"/>
              </a:rPr>
              <a:t>PDISP</a:t>
            </a:r>
            <a:endParaRPr/>
          </a:p>
        </p:txBody>
      </p:sp>
      <p:sp>
        <p:nvSpPr>
          <p:cNvPr id="9440" name="Google Shape;9440;p1468"/>
          <p:cNvSpPr txBox="1"/>
          <p:nvPr/>
        </p:nvSpPr>
        <p:spPr>
          <a:xfrm>
            <a:off x="6172200" y="4595813"/>
            <a:ext cx="84455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FF77C"/>
              </a:buClr>
              <a:buSzPts val="2400"/>
              <a:buFont typeface="Comic Sans MS"/>
              <a:buNone/>
            </a:pPr>
            <a:r>
              <a:rPr b="1" i="0" lang="en-US" sz="2400" u="none" cap="none" strike="noStrike">
                <a:solidFill>
                  <a:srgbClr val="AFF77C"/>
                </a:solidFill>
                <a:latin typeface="Comic Sans MS"/>
                <a:ea typeface="Comic Sans MS"/>
                <a:cs typeface="Comic Sans MS"/>
                <a:sym typeface="Comic Sans MS"/>
              </a:rPr>
              <a:t>ODS</a:t>
            </a:r>
            <a:endParaRPr/>
          </a:p>
        </p:txBody>
      </p:sp>
      <p:sp>
        <p:nvSpPr>
          <p:cNvPr id="9441" name="Google Shape;9441;p1468"/>
          <p:cNvSpPr/>
          <p:nvPr/>
        </p:nvSpPr>
        <p:spPr>
          <a:xfrm>
            <a:off x="1474788" y="517525"/>
            <a:ext cx="6391275" cy="7016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NPROVS- Environmental Data Graphical Evaluation</a:t>
            </a:r>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 (EDGE) Analytical Interface</a:t>
            </a:r>
            <a:endParaRPr/>
          </a:p>
        </p:txBody>
      </p:sp>
      <p:cxnSp>
        <p:nvCxnSpPr>
          <p:cNvPr id="9442" name="Google Shape;9442;p1468"/>
          <p:cNvCxnSpPr/>
          <p:nvPr/>
        </p:nvCxnSpPr>
        <p:spPr>
          <a:xfrm flipH="1" rot="10800000">
            <a:off x="1981200" y="3657600"/>
            <a:ext cx="381000" cy="1143000"/>
          </a:xfrm>
          <a:prstGeom prst="straightConnector1">
            <a:avLst/>
          </a:prstGeom>
          <a:noFill/>
          <a:ln cap="flat" cmpd="sng" w="9525">
            <a:solidFill>
              <a:schemeClr val="dk1"/>
            </a:solidFill>
            <a:prstDash val="dash"/>
            <a:round/>
            <a:headEnd len="med" w="med" type="none"/>
            <a:tailEnd len="med" w="med" type="triangle"/>
          </a:ln>
        </p:spPr>
      </p:cxnSp>
      <p:cxnSp>
        <p:nvCxnSpPr>
          <p:cNvPr id="9443" name="Google Shape;9443;p1468"/>
          <p:cNvCxnSpPr/>
          <p:nvPr/>
        </p:nvCxnSpPr>
        <p:spPr>
          <a:xfrm rot="10800000">
            <a:off x="3276600" y="3581400"/>
            <a:ext cx="914400" cy="914400"/>
          </a:xfrm>
          <a:prstGeom prst="straightConnector1">
            <a:avLst/>
          </a:prstGeom>
          <a:noFill/>
          <a:ln cap="flat" cmpd="sng" w="9525">
            <a:solidFill>
              <a:schemeClr val="dk1"/>
            </a:solidFill>
            <a:prstDash val="lgDash"/>
            <a:round/>
            <a:headEnd len="med" w="med" type="none"/>
            <a:tailEnd len="med" w="med" type="triangle"/>
          </a:ln>
        </p:spPr>
      </p:cxnSp>
      <p:pic>
        <p:nvPicPr>
          <p:cNvPr id="9444" name="Google Shape;9444;p1468"/>
          <p:cNvPicPr preferRelativeResize="0"/>
          <p:nvPr/>
        </p:nvPicPr>
        <p:blipFill rotWithShape="1">
          <a:blip r:embed="rId7">
            <a:alphaModFix/>
          </a:blip>
          <a:srcRect b="0" l="0" r="0" t="0"/>
          <a:stretch/>
        </p:blipFill>
        <p:spPr>
          <a:xfrm>
            <a:off x="4953000" y="1338263"/>
            <a:ext cx="4038600" cy="2319337"/>
          </a:xfrm>
          <a:prstGeom prst="rect">
            <a:avLst/>
          </a:prstGeom>
          <a:noFill/>
          <a:ln>
            <a:noFill/>
          </a:ln>
        </p:spPr>
      </p:pic>
      <p:sp>
        <p:nvSpPr>
          <p:cNvPr id="9445" name="Google Shape;9445;p1468"/>
          <p:cNvSpPr/>
          <p:nvPr/>
        </p:nvSpPr>
        <p:spPr>
          <a:xfrm>
            <a:off x="5715000" y="1447800"/>
            <a:ext cx="304800" cy="18288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46" name="Google Shape;9446;p1468"/>
          <p:cNvSpPr/>
          <p:nvPr/>
        </p:nvSpPr>
        <p:spPr>
          <a:xfrm>
            <a:off x="1371600" y="1524000"/>
            <a:ext cx="609600" cy="3048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3300"/>
              </a:solidFill>
              <a:latin typeface="Arial"/>
              <a:ea typeface="Arial"/>
              <a:cs typeface="Arial"/>
              <a:sym typeface="Arial"/>
            </a:endParaRPr>
          </a:p>
        </p:txBody>
      </p:sp>
      <p:cxnSp>
        <p:nvCxnSpPr>
          <p:cNvPr id="9447" name="Google Shape;9447;p1468"/>
          <p:cNvCxnSpPr/>
          <p:nvPr/>
        </p:nvCxnSpPr>
        <p:spPr>
          <a:xfrm rot="10800000">
            <a:off x="3657600" y="1828800"/>
            <a:ext cx="1524000" cy="0"/>
          </a:xfrm>
          <a:prstGeom prst="straightConnector1">
            <a:avLst/>
          </a:prstGeom>
          <a:noFill/>
          <a:ln cap="flat" cmpd="sng" w="12700">
            <a:solidFill>
              <a:schemeClr val="dk1"/>
            </a:solidFill>
            <a:prstDash val="solid"/>
            <a:round/>
            <a:headEnd len="med" w="med" type="none"/>
            <a:tailEnd len="med" w="med" type="triangle"/>
          </a:ln>
        </p:spPr>
      </p:cxnSp>
      <p:sp>
        <p:nvSpPr>
          <p:cNvPr id="9448" name="Google Shape;9448;p1468"/>
          <p:cNvSpPr txBox="1"/>
          <p:nvPr/>
        </p:nvSpPr>
        <p:spPr>
          <a:xfrm>
            <a:off x="7070725" y="1868488"/>
            <a:ext cx="1270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2400"/>
              <a:buFont typeface="Arial"/>
              <a:buNone/>
            </a:pPr>
            <a:r>
              <a:rPr b="1" i="0" lang="en-US" sz="2400" u="none" cap="none" strike="noStrike">
                <a:solidFill>
                  <a:srgbClr val="FF3300"/>
                </a:solidFill>
                <a:latin typeface="Arial"/>
                <a:ea typeface="Arial"/>
                <a:cs typeface="Arial"/>
                <a:sym typeface="Arial"/>
              </a:rPr>
              <a:t>NARCS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